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3" r:id="rId4"/>
    <p:sldId id="260" r:id="rId5"/>
    <p:sldId id="259" r:id="rId6"/>
    <p:sldId id="261" r:id="rId7"/>
    <p:sldId id="266" r:id="rId8"/>
    <p:sldId id="262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67BAF3E-B4F4-4340-926E-FFEFDA65280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01E083F-825B-4005-AF8A-64A51BEF7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AF3E-B4F4-4340-926E-FFEFDA65280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083F-825B-4005-AF8A-64A51BEF7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AF3E-B4F4-4340-926E-FFEFDA65280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083F-825B-4005-AF8A-64A51BEF7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67BAF3E-B4F4-4340-926E-FFEFDA65280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083F-825B-4005-AF8A-64A51BEF7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67BAF3E-B4F4-4340-926E-FFEFDA65280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01E083F-825B-4005-AF8A-64A51BEF747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67BAF3E-B4F4-4340-926E-FFEFDA65280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01E083F-825B-4005-AF8A-64A51BEF7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67BAF3E-B4F4-4340-926E-FFEFDA65280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01E083F-825B-4005-AF8A-64A51BEF747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AF3E-B4F4-4340-926E-FFEFDA65280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083F-825B-4005-AF8A-64A51BEF7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67BAF3E-B4F4-4340-926E-FFEFDA65280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01E083F-825B-4005-AF8A-64A51BEF7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67BAF3E-B4F4-4340-926E-FFEFDA65280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01E083F-825B-4005-AF8A-64A51BEF747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67BAF3E-B4F4-4340-926E-FFEFDA65280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01E083F-825B-4005-AF8A-64A51BEF747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67BAF3E-B4F4-4340-926E-FFEFDA65280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01E083F-825B-4005-AF8A-64A51BEF747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ajaseguljev.wixsite.com/tomkaoj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vetlostusrcu.wordpress.com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t-CUr7idIlmOjml6-bNuSw-8WC7-fHU5DOTpJpCHykA/edit#responses" TargetMode="Externa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hyperlink" Target="https://majaseguljev.wixsite.com/tomkaoj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293" y="1772816"/>
            <a:ext cx="8229600" cy="1828800"/>
          </a:xfrm>
        </p:spPr>
        <p:txBody>
          <a:bodyPr/>
          <a:lstStyle/>
          <a:p>
            <a:r>
              <a:rPr lang="sr-Cyrl-RS" b="1" dirty="0" smtClean="0"/>
              <a:t>ТОМ КАО ЈА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16632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sr-Cyrl-RS" sz="2400" b="1" dirty="0">
                <a:latin typeface="Arial" pitchFamily="34" charset="0"/>
                <a:cs typeface="Arial" pitchFamily="34" charset="0"/>
              </a:rPr>
              <a:t>Конкурс ЗУОВ-а </a:t>
            </a:r>
          </a:p>
          <a:p>
            <a:pPr algn="l"/>
            <a:r>
              <a:rPr lang="sr-Cyrl-RS" sz="2400" b="1" dirty="0">
                <a:latin typeface="Arial" pitchFamily="34" charset="0"/>
                <a:cs typeface="Arial" pitchFamily="34" charset="0"/>
              </a:rPr>
              <a:t>„Магија је у рукама наставника“</a:t>
            </a:r>
          </a:p>
          <a:p>
            <a:pPr algn="l"/>
            <a:r>
              <a:rPr lang="sr-Cyrl-RS" sz="2400" b="1" dirty="0">
                <a:latin typeface="Arial" pitchFamily="34" charset="0"/>
                <a:cs typeface="Arial" pitchFamily="34" charset="0"/>
              </a:rPr>
              <a:t> Београд, мај 2020. године </a:t>
            </a:r>
          </a:p>
          <a:p>
            <a:pPr algn="l"/>
            <a:endParaRPr lang="sr-Cyrl-RS" sz="3200" b="1" dirty="0">
              <a:latin typeface="Bookman Old Style" pitchFamily="18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26693" y="4869160"/>
            <a:ext cx="6400800" cy="17526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Cyrl-RS" sz="2000" b="1" dirty="0" smtClean="0">
                <a:latin typeface="Bookman Old Style" pitchFamily="18" charset="0"/>
                <a:cs typeface="Arial" pitchFamily="34" charset="0"/>
              </a:rPr>
              <a:t>Учесници: </a:t>
            </a:r>
          </a:p>
          <a:p>
            <a:r>
              <a:rPr lang="sr-Cyrl-RS" sz="2000" b="1" dirty="0" smtClean="0">
                <a:latin typeface="Bookman Old Style" pitchFamily="18" charset="0"/>
                <a:cs typeface="Arial" pitchFamily="34" charset="0"/>
              </a:rPr>
              <a:t>ученици 5/3 и 5/4 ОШ „Свети Сава“, Београд </a:t>
            </a:r>
          </a:p>
          <a:p>
            <a:pPr algn="l"/>
            <a:r>
              <a:rPr lang="sr-Cyrl-RS" sz="2000" b="1" dirty="0" smtClean="0">
                <a:latin typeface="Bookman Old Style" pitchFamily="18" charset="0"/>
                <a:cs typeface="Arial" pitchFamily="34" charset="0"/>
              </a:rPr>
              <a:t>Наставник: </a:t>
            </a:r>
          </a:p>
          <a:p>
            <a:r>
              <a:rPr lang="sr-Cyrl-RS" sz="2000" b="1" dirty="0" smtClean="0">
                <a:latin typeface="Bookman Old Style" pitchFamily="18" charset="0"/>
                <a:cs typeface="Arial" pitchFamily="34" charset="0"/>
              </a:rPr>
              <a:t>мр Маја Анђелковић Шегуљев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801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017" y="-315416"/>
            <a:ext cx="8229600" cy="1458563"/>
          </a:xfrm>
        </p:spPr>
        <p:txBody>
          <a:bodyPr/>
          <a:lstStyle/>
          <a:p>
            <a:r>
              <a:rPr lang="sr-Cyrl-RS" dirty="0" smtClean="0"/>
              <a:t>Основни циљ пројекта: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48" y="836712"/>
            <a:ext cx="8229600" cy="2088232"/>
          </a:xfrm>
        </p:spPr>
        <p:txBody>
          <a:bodyPr>
            <a:normAutofit fontScale="77500" lnSpcReduction="20000"/>
          </a:bodyPr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Подстицање и развијање креативних способности ученика кроз процес самосталног закључивања и унапређења вештине разумевања прочитаног кроз коришћење иновативних метода учења.</a:t>
            </a:r>
          </a:p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Успостављање смисаоне и значењске везе између јунака романа и ученика.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9156" y="4751753"/>
            <a:ext cx="8229600" cy="1828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lnSpc>
                <a:spcPct val="105000"/>
              </a:lnSpc>
              <a:spcBef>
                <a:spcPts val="0"/>
              </a:spcBef>
              <a:buNone/>
            </a:pPr>
            <a:endParaRPr lang="en-US" sz="6600" dirty="0">
              <a:latin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66607" y="4457742"/>
            <a:ext cx="8229600" cy="159552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1200" dirty="0" smtClean="0"/>
              <a:t> 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795625" y="5257114"/>
            <a:ext cx="77966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 smtClean="0"/>
              <a:t> </a:t>
            </a:r>
            <a:endParaRPr lang="en-US" sz="20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6577" y="2784733"/>
            <a:ext cx="8229600" cy="864096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 smtClean="0"/>
              <a:t>Ужи циљеви пројекта: 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44248" y="2785476"/>
            <a:ext cx="8229600" cy="13967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36577" y="3789041"/>
            <a:ext cx="8229600" cy="2423502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sr-Cyrl-RS" sz="3400" b="1" dirty="0" smtClean="0"/>
              <a:t>Уочавање </a:t>
            </a:r>
            <a:r>
              <a:rPr lang="sr-Cyrl-RS" sz="3400" b="1" dirty="0" smtClean="0"/>
              <a:t>и примена основних одлика драме у процесу драматизације делова прозног текста</a:t>
            </a:r>
          </a:p>
          <a:p>
            <a:pPr marL="137160" indent="0">
              <a:buNone/>
            </a:pPr>
            <a:r>
              <a:rPr lang="sr-Cyrl-RS" sz="3400" b="1" dirty="0" smtClean="0"/>
              <a:t>Самостална</a:t>
            </a:r>
            <a:r>
              <a:rPr lang="sr-Cyrl-RS" sz="3400" b="1" dirty="0" smtClean="0"/>
              <a:t> </a:t>
            </a:r>
            <a:r>
              <a:rPr lang="sr-Cyrl-RS" sz="3400" b="1" dirty="0" smtClean="0"/>
              <a:t>примена </a:t>
            </a:r>
            <a:r>
              <a:rPr lang="sr-Cyrl-RS" sz="3400" b="1" dirty="0" smtClean="0"/>
              <a:t>анализе лика</a:t>
            </a:r>
            <a:r>
              <a:rPr lang="sr-Cyrl-RS" sz="3400" b="1" dirty="0" smtClean="0"/>
              <a:t> </a:t>
            </a:r>
            <a:r>
              <a:rPr lang="sr-Cyrl-RS" sz="3400" b="1" dirty="0" smtClean="0"/>
              <a:t>у процесу креирања сцена из романа кроз друге облике уметничког изражавања.</a:t>
            </a:r>
          </a:p>
          <a:p>
            <a:pPr marL="137160" indent="0">
              <a:buNone/>
            </a:pPr>
            <a:r>
              <a:rPr lang="sr-Cyrl-RS" sz="3400" b="1" dirty="0" smtClean="0"/>
              <a:t>Способност процене сопственог рада,  измена основних поставки и побољшавање рада. </a:t>
            </a:r>
          </a:p>
          <a:p>
            <a:pPr marL="137160" indent="0">
              <a:buNone/>
            </a:pPr>
            <a:r>
              <a:rPr lang="sr-Cyrl-RS" sz="3400" dirty="0" smtClean="0"/>
              <a:t>  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978980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lvl="0">
              <a:spcBef>
                <a:spcPts val="0"/>
              </a:spcBef>
            </a:pPr>
            <a:r>
              <a:rPr lang="sr-Cyrl-RS" sz="2700" b="1" dirty="0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  <a:t>Специфичан циљ пројекта одређен условима (пандемија):</a:t>
            </a:r>
            <a:r>
              <a:rPr lang="sr-Cyrl-RS" sz="2400" dirty="0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  <a:t/>
            </a:r>
            <a:br>
              <a:rPr lang="sr-Cyrl-RS" sz="2400" dirty="0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112568"/>
          </a:xfrm>
        </p:spPr>
        <p:txBody>
          <a:bodyPr>
            <a:normAutofit fontScale="92500" lnSpcReduction="20000"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sr-Cyrl-RS" sz="2000" b="1" dirty="0">
                <a:solidFill>
                  <a:prstClr val="white"/>
                </a:solidFill>
              </a:rPr>
              <a:t>Учвршћивање породичних и социјалних односа кроз постављене захтеве пројекта услед  специфичних услова.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sr-Cyrl-RS" sz="2000" b="1" dirty="0">
                <a:solidFill>
                  <a:prstClr val="white"/>
                </a:solidFill>
              </a:rPr>
              <a:t>Помоћ у креирању квалитетног времена у обављању задатака у кругу породице и неговања породичних вредности</a:t>
            </a:r>
            <a:r>
              <a:rPr lang="sr-Cyrl-RS" sz="2000" b="1" dirty="0" smtClean="0">
                <a:solidFill>
                  <a:prstClr val="white"/>
                </a:solidFill>
              </a:rPr>
              <a:t>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sz="2000" b="1" dirty="0">
              <a:solidFill>
                <a:prstClr val="white"/>
              </a:solidFill>
            </a:endParaRPr>
          </a:p>
          <a:p>
            <a:pPr marL="64008" indent="0">
              <a:buNone/>
            </a:pPr>
            <a:endParaRPr lang="sr-Cyrl-RS" sz="3200" b="1" dirty="0" smtClean="0"/>
          </a:p>
          <a:p>
            <a:pPr marL="64008" indent="0">
              <a:buNone/>
            </a:pPr>
            <a:r>
              <a:rPr lang="sr-Cyrl-RS" sz="3200" b="1" dirty="0" smtClean="0"/>
              <a:t>Продукт пројекта</a:t>
            </a:r>
          </a:p>
          <a:p>
            <a:pPr marL="64008" indent="0">
              <a:buNone/>
            </a:pPr>
            <a:r>
              <a:rPr lang="sr-Cyrl-RS" sz="3200" b="1" dirty="0" smtClean="0"/>
              <a:t>Викс-сајт </a:t>
            </a:r>
            <a:r>
              <a:rPr lang="sr-Cyrl-RS" sz="3200" b="1" dirty="0" smtClean="0">
                <a:hlinkClick r:id="rId2"/>
              </a:rPr>
              <a:t>„Том као ја“</a:t>
            </a:r>
            <a:endParaRPr lang="sr-Cyrl-RS" sz="3200" b="1" dirty="0" smtClean="0"/>
          </a:p>
          <a:p>
            <a:pPr marL="137160" lvl="0" indent="0">
              <a:buClr>
                <a:srgbClr val="2DA2BF"/>
              </a:buClr>
              <a:buNone/>
            </a:pPr>
            <a:endParaRPr lang="sr-Cyrl-RS" sz="20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137160" lvl="0" indent="0">
              <a:buClr>
                <a:srgbClr val="2DA2BF"/>
              </a:buClr>
              <a:buNone/>
            </a:pPr>
            <a:r>
              <a:rPr lang="sr-Cyrl-RS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Интервју </a:t>
            </a:r>
            <a:r>
              <a:rPr lang="sr-Cyrl-R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са Томом </a:t>
            </a:r>
            <a:r>
              <a:rPr lang="sr-Cyrl-RS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Сојером (на сајту)</a:t>
            </a:r>
            <a:endParaRPr lang="sr-Cyrl-RS" sz="2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137160" lvl="0" indent="0">
              <a:buClr>
                <a:srgbClr val="2DA2BF"/>
              </a:buClr>
              <a:buNone/>
            </a:pPr>
            <a:r>
              <a:rPr lang="sr-Cyrl-R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(Речник  „Азбука Тома Сојера“</a:t>
            </a:r>
          </a:p>
          <a:p>
            <a:pPr marL="137160" lvl="0" indent="0">
              <a:buClr>
                <a:srgbClr val="2DA2BF"/>
              </a:buClr>
              <a:buNone/>
            </a:pPr>
            <a:r>
              <a:rPr lang="sr-Cyrl-RS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Обухвата</a:t>
            </a:r>
            <a:r>
              <a:rPr lang="sr-Cyrl-R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137160" lvl="0" indent="0">
              <a:buClr>
                <a:srgbClr val="2DA2BF"/>
              </a:buClr>
              <a:buNone/>
            </a:pPr>
            <a:r>
              <a:rPr lang="sr-Cyrl-R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-најважније појмове из романа „Том Сојер“ о јунацима и догодовштинама </a:t>
            </a:r>
          </a:p>
          <a:p>
            <a:pPr marL="137160" lvl="0" indent="0">
              <a:buClr>
                <a:srgbClr val="2DA2BF"/>
              </a:buClr>
              <a:buNone/>
            </a:pPr>
            <a:r>
              <a:rPr lang="sr-Cyrl-R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 објашњења тих појмова кроз видео-записе, цртеже, стрипове и скечеве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6940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2392" y="260648"/>
            <a:ext cx="4176464" cy="1143000"/>
          </a:xfrm>
        </p:spPr>
        <p:txBody>
          <a:bodyPr>
            <a:noAutofit/>
          </a:bodyPr>
          <a:lstStyle/>
          <a:p>
            <a:r>
              <a:rPr lang="sr-Cyrl-RS" sz="2800" dirty="0" smtClean="0"/>
              <a:t>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2361" y="1268760"/>
            <a:ext cx="5121728" cy="5257800"/>
          </a:xfrm>
        </p:spPr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r>
              <a:rPr lang="sr-Cyrl-RS" sz="1500" b="1" dirty="0"/>
              <a:t>Драматизује и истиче особине ликова и </a:t>
            </a:r>
            <a:r>
              <a:rPr lang="sr-Cyrl-RS" sz="1500" b="1" dirty="0">
                <a:latin typeface="Arial" pitchFamily="34" charset="0"/>
                <a:cs typeface="Arial" pitchFamily="34" charset="0"/>
              </a:rPr>
              <a:t>њихове </a:t>
            </a:r>
            <a:r>
              <a:rPr lang="sr-Cyrl-RS" sz="1500" b="1" dirty="0" smtClean="0">
                <a:latin typeface="Arial" pitchFamily="34" charset="0"/>
                <a:cs typeface="Arial" pitchFamily="34" charset="0"/>
              </a:rPr>
              <a:t>карактеристике.</a:t>
            </a:r>
          </a:p>
          <a:p>
            <a:pPr marL="285750" indent="-285750">
              <a:buFontTx/>
              <a:buChar char="-"/>
            </a:pPr>
            <a:endParaRPr lang="sr-Cyrl-RS" sz="15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sr-Cyrl-RS" sz="1500" b="1" dirty="0">
                <a:latin typeface="Arial" pitchFamily="34" charset="0"/>
                <a:cs typeface="Arial" pitchFamily="34" charset="0"/>
              </a:rPr>
              <a:t>Препознаје, анализира, истиче  специфичне узрочно-последичне односе међу ликовима у књижевном делу.  </a:t>
            </a:r>
            <a:endParaRPr lang="sr-Cyrl-RS" sz="15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endParaRPr lang="sr-Cyrl-RS" sz="15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sr-Cyrl-RS" sz="1500" b="1" dirty="0">
                <a:latin typeface="Arial" pitchFamily="34" charset="0"/>
                <a:cs typeface="Arial" pitchFamily="34" charset="0"/>
              </a:rPr>
              <a:t>Кроз драматизацију текста истиче и наглашава идеје које текст нуди</a:t>
            </a:r>
          </a:p>
          <a:p>
            <a:pPr marL="285750" indent="-285750">
              <a:buFontTx/>
              <a:buChar char="-"/>
            </a:pPr>
            <a:r>
              <a:rPr lang="sr-Cyrl-RS" sz="1500" b="1" dirty="0">
                <a:latin typeface="Arial" pitchFamily="34" charset="0"/>
                <a:cs typeface="Arial" pitchFamily="34" charset="0"/>
              </a:rPr>
              <a:t>користи се аргументима из текста како би кроз драматизацију креирао и осавременио  ликове из књижевноуметничког дела. </a:t>
            </a:r>
            <a:endParaRPr lang="sr-Cyrl-RS" sz="15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endParaRPr lang="sr-Cyrl-RS" sz="15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sr-Cyrl-RS" sz="1500" b="1" dirty="0">
                <a:latin typeface="Arial" pitchFamily="34" charset="0"/>
                <a:cs typeface="Arial" pitchFamily="34" charset="0"/>
              </a:rPr>
              <a:t>Уочава и наглашава хумор у књижевноуметничком делу</a:t>
            </a:r>
            <a:r>
              <a:rPr lang="sr-Cyrl-RS" sz="15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sr-Cyrl-RS" sz="15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sr-Cyrl-RS" sz="1500" b="1" dirty="0">
                <a:latin typeface="Arial" pitchFamily="34" charset="0"/>
                <a:cs typeface="Arial" pitchFamily="34" charset="0"/>
              </a:rPr>
              <a:t>Кроз драматизацију додаје ликовима савремене особине и вредности. </a:t>
            </a:r>
            <a:endParaRPr lang="sr-Cyrl-RS" sz="15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endParaRPr lang="en-US" sz="1500" b="1" dirty="0"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r>
              <a:rPr lang="sr-Cyrl-RS" sz="1500" b="1" dirty="0" smtClean="0">
                <a:latin typeface="Arial" pitchFamily="34" charset="0"/>
                <a:cs typeface="Arial" pitchFamily="34" charset="0"/>
              </a:rPr>
              <a:t>- Сарађује са члановима породице,      прихвата њихове сугестије, учествује    у тимском раду. </a:t>
            </a:r>
            <a:endParaRPr lang="en-US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032" y="1412776"/>
            <a:ext cx="4038600" cy="288032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sr-Cyrl-RS" dirty="0" smtClean="0"/>
              <a:t>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1845" y="260648"/>
            <a:ext cx="4176464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2800" dirty="0" smtClean="0"/>
              <a:t>Операционализовани исходи</a:t>
            </a:r>
            <a:endParaRPr lang="en-US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63732" y="691952"/>
            <a:ext cx="4176464" cy="93610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2800" dirty="0" smtClean="0"/>
              <a:t>Представљање пројекта:</a:t>
            </a:r>
            <a:endParaRPr lang="en-US" sz="2800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5101596" y="1772816"/>
            <a:ext cx="4038600" cy="16288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Font typeface="Wingdings 2"/>
              <a:buNone/>
            </a:pPr>
            <a:r>
              <a:rPr lang="sr-Cyrl-RS" sz="1600" b="1" dirty="0" smtClean="0"/>
              <a:t>Сајт школе,  </a:t>
            </a:r>
            <a:endParaRPr lang="sr-Cyrl-RS" sz="1600" b="1" dirty="0" smtClean="0"/>
          </a:p>
          <a:p>
            <a:pPr marL="137160" indent="0">
              <a:buFont typeface="Wingdings 2"/>
              <a:buNone/>
            </a:pPr>
            <a:r>
              <a:rPr lang="sr-Cyrl-RS" sz="1600" b="1" dirty="0" smtClean="0"/>
              <a:t>Викс-сајт</a:t>
            </a:r>
            <a:endParaRPr lang="sr-Cyrl-RS" sz="1600" b="1" dirty="0" smtClean="0"/>
          </a:p>
          <a:p>
            <a:pPr marL="137160" indent="0">
              <a:buFont typeface="Wingdings 2"/>
              <a:buNone/>
            </a:pPr>
            <a:r>
              <a:rPr lang="sr-Cyrl-RS" sz="1600" b="1" dirty="0" smtClean="0"/>
              <a:t>Учионица књижевности</a:t>
            </a:r>
            <a:r>
              <a:rPr lang="en-US" sz="1600" b="1" dirty="0" smtClean="0"/>
              <a:t> </a:t>
            </a:r>
            <a:r>
              <a:rPr lang="en-US" sz="1600" b="1" dirty="0" smtClean="0">
                <a:hlinkClick r:id="rId2"/>
              </a:rPr>
              <a:t>www.svetlostusrcu.wordpress.com</a:t>
            </a:r>
            <a:endParaRPr lang="en-US" sz="1600" b="1" dirty="0" smtClean="0"/>
          </a:p>
          <a:p>
            <a:pPr marL="137160" indent="0">
              <a:buFont typeface="Wingdings 2"/>
              <a:buNone/>
            </a:pPr>
            <a:r>
              <a:rPr lang="en-US" sz="1600" b="1" dirty="0" smtClean="0"/>
              <a:t>A </a:t>
            </a:r>
            <a:r>
              <a:rPr lang="sr-Cyrl-RS" sz="1600" b="1" dirty="0" smtClean="0"/>
              <a:t>после ванредног стања,</a:t>
            </a:r>
          </a:p>
          <a:p>
            <a:pPr marL="137160" indent="0">
              <a:buFont typeface="Wingdings 2"/>
              <a:buNone/>
            </a:pPr>
            <a:r>
              <a:rPr lang="sr-Cyrl-RS" sz="1600" b="1" dirty="0" smtClean="0"/>
              <a:t>Промоција речника и  његових специјалних издања (јавни час)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057654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95536" y="988552"/>
            <a:ext cx="4040188" cy="5536792"/>
          </a:xfrm>
        </p:spPr>
        <p:txBody>
          <a:bodyPr>
            <a:noAutofit/>
          </a:bodyPr>
          <a:lstStyle/>
          <a:p>
            <a:r>
              <a:rPr lang="sr-Cyrl-RS" sz="1600" b="1" dirty="0" smtClean="0"/>
              <a:t>Самостално бирају одломак </a:t>
            </a:r>
            <a:r>
              <a:rPr lang="sr-Cyrl-RS" sz="1600" b="1" dirty="0" smtClean="0">
                <a:latin typeface="Arial" pitchFamily="34" charset="0"/>
                <a:cs typeface="Arial" pitchFamily="34" charset="0"/>
              </a:rPr>
              <a:t>који желе. </a:t>
            </a:r>
          </a:p>
          <a:p>
            <a:r>
              <a:rPr lang="sr-Cyrl-RS" sz="1600" b="1" dirty="0" smtClean="0">
                <a:latin typeface="Arial" pitchFamily="34" charset="0"/>
                <a:cs typeface="Arial" pitchFamily="34" charset="0"/>
              </a:rPr>
              <a:t>Припремају драматизацију одломка користећи различите облике уметничког изражавања.  </a:t>
            </a:r>
          </a:p>
          <a:p>
            <a:r>
              <a:rPr lang="sr-Cyrl-RS" sz="1600" b="1" dirty="0" smtClean="0">
                <a:latin typeface="Arial" pitchFamily="34" charset="0"/>
                <a:cs typeface="Arial" pitchFamily="34" charset="0"/>
              </a:rPr>
              <a:t>Укључују чланове своје породице у поделу ликова. </a:t>
            </a:r>
          </a:p>
          <a:p>
            <a:r>
              <a:rPr lang="sr-Cyrl-RS" sz="1600" b="1" dirty="0" smtClean="0">
                <a:latin typeface="Arial" pitchFamily="34" charset="0"/>
                <a:cs typeface="Arial" pitchFamily="34" charset="0"/>
              </a:rPr>
              <a:t>Припремају костиме, осмишљавају прелазе, користе различита средства (лутке, цртеже, папирне фигуре, пластичне фигурице, слике).</a:t>
            </a:r>
          </a:p>
          <a:p>
            <a:r>
              <a:rPr lang="sr-Cyrl-RS" sz="1600" b="1" dirty="0" smtClean="0">
                <a:latin typeface="Arial" pitchFamily="34" charset="0"/>
                <a:cs typeface="Arial" pitchFamily="34" charset="0"/>
              </a:rPr>
              <a:t>Креирају и представљају смисаону и значењску целину. </a:t>
            </a:r>
          </a:p>
          <a:p>
            <a:r>
              <a:rPr lang="sr-Cyrl-RS" sz="1600" b="1" dirty="0" smtClean="0">
                <a:latin typeface="Arial" pitchFamily="34" charset="0"/>
                <a:cs typeface="Arial" pitchFamily="34" charset="0"/>
              </a:rPr>
              <a:t>Повезују визуелна, аудитивна и кинетичка чула у целину. </a:t>
            </a:r>
          </a:p>
          <a:p>
            <a:r>
              <a:rPr lang="sr-Cyrl-RS" sz="1600" b="1" dirty="0" smtClean="0">
                <a:latin typeface="Arial" pitchFamily="34" charset="0"/>
                <a:cs typeface="Arial" pitchFamily="34" charset="0"/>
              </a:rPr>
              <a:t>Користе ИК технологије у сврху снимања, драматизације, истицања напетости, ефеката хумора, специјалних ефеката, припреме материјала. </a:t>
            </a:r>
          </a:p>
          <a:p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11536"/>
            <a:ext cx="4041775" cy="5441800"/>
          </a:xfrm>
        </p:spPr>
        <p:txBody>
          <a:bodyPr>
            <a:normAutofit/>
          </a:bodyPr>
          <a:lstStyle/>
          <a:p>
            <a:r>
              <a:rPr lang="sr-Cyrl-RS" sz="1800" b="1" dirty="0" smtClean="0">
                <a:latin typeface="Arial" pitchFamily="34" charset="0"/>
                <a:cs typeface="Arial" pitchFamily="34" charset="0"/>
              </a:rPr>
              <a:t>Планира и припрема пројектну наставу</a:t>
            </a:r>
          </a:p>
          <a:p>
            <a:r>
              <a:rPr lang="sr-Cyrl-RS" sz="1800" b="1" dirty="0" smtClean="0">
                <a:latin typeface="Arial" pitchFamily="34" charset="0"/>
                <a:cs typeface="Arial" pitchFamily="34" charset="0"/>
              </a:rPr>
              <a:t>Упућује ученике на особине квалитетне драматизације</a:t>
            </a:r>
          </a:p>
          <a:p>
            <a:r>
              <a:rPr lang="sr-Cyrl-RS" sz="1800" b="1" dirty="0" smtClean="0">
                <a:latin typeface="Arial" pitchFamily="34" charset="0"/>
                <a:cs typeface="Arial" pitchFamily="34" charset="0"/>
              </a:rPr>
              <a:t>Истиче методе и поступке које олакшавају рад у датој ситуацији.</a:t>
            </a:r>
          </a:p>
          <a:p>
            <a:r>
              <a:rPr lang="sr-Cyrl-RS" sz="1800" b="1" dirty="0" smtClean="0">
                <a:latin typeface="Arial" pitchFamily="34" charset="0"/>
                <a:cs typeface="Arial" pitchFamily="34" charset="0"/>
              </a:rPr>
              <a:t>Наглашава слободан избор ученика и могуће коришћење различитих уметничких и драмских техника. </a:t>
            </a:r>
          </a:p>
          <a:p>
            <a:r>
              <a:rPr lang="sr-Cyrl-RS" sz="1800" b="1" dirty="0" smtClean="0">
                <a:latin typeface="Arial" pitchFamily="34" charset="0"/>
                <a:cs typeface="Arial" pitchFamily="34" charset="0"/>
              </a:rPr>
              <a:t>Подстиче, подржава, упућује ученике ради побољшања квалитета рада</a:t>
            </a:r>
          </a:p>
          <a:p>
            <a:r>
              <a:rPr lang="sr-Cyrl-RS" sz="1800" b="1" dirty="0" smtClean="0">
                <a:latin typeface="Arial" pitchFamily="34" charset="0"/>
                <a:cs typeface="Arial" pitchFamily="34" charset="0"/>
              </a:rPr>
              <a:t>Сарађује са родитељима</a:t>
            </a:r>
            <a:r>
              <a:rPr lang="sr-Cyrl-RS" dirty="0" smtClean="0"/>
              <a:t>.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11172" y="260647"/>
            <a:ext cx="4040188" cy="75088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400" b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b="1" dirty="0" smtClean="0">
                <a:solidFill>
                  <a:srgbClr val="C00000"/>
                </a:solidFill>
              </a:rPr>
              <a:t>Активности ученика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435724" y="313324"/>
            <a:ext cx="4384748" cy="75088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400" b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b="1" dirty="0" smtClean="0">
                <a:solidFill>
                  <a:srgbClr val="C00000"/>
                </a:solidFill>
              </a:rPr>
              <a:t>Активности наставника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040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5400000">
            <a:off x="2159733" y="-1071501"/>
            <a:ext cx="936103" cy="3744418"/>
          </a:xfrm>
        </p:spPr>
        <p:txBody>
          <a:bodyPr>
            <a:normAutofit/>
          </a:bodyPr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</a:rPr>
              <a:t>Развијање међупредметних </a:t>
            </a:r>
          </a:p>
          <a:p>
            <a:pPr algn="ctr"/>
            <a:r>
              <a:rPr lang="sr-Cyrl-RS" b="1" dirty="0" smtClean="0">
                <a:solidFill>
                  <a:srgbClr val="C00000"/>
                </a:solidFill>
              </a:rPr>
              <a:t>компетенција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 rot="5400000">
            <a:off x="6227381" y="-1106701"/>
            <a:ext cx="936104" cy="3814819"/>
          </a:xfrm>
        </p:spPr>
        <p:txBody>
          <a:bodyPr>
            <a:normAutofit/>
          </a:bodyPr>
          <a:lstStyle/>
          <a:p>
            <a:r>
              <a:rPr lang="sr-Cyrl-RS" dirty="0" smtClean="0"/>
              <a:t>Међупредметне корелације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12560" y="1916832"/>
            <a:ext cx="4040188" cy="3835971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Комуникација </a:t>
            </a:r>
          </a:p>
          <a:p>
            <a:r>
              <a:rPr lang="ru-RU" b="1" dirty="0" smtClean="0"/>
              <a:t>Рад </a:t>
            </a:r>
            <a:r>
              <a:rPr lang="ru-RU" b="1" dirty="0"/>
              <a:t>с подацима и информацијама </a:t>
            </a:r>
          </a:p>
          <a:p>
            <a:r>
              <a:rPr lang="ru-RU" b="1" dirty="0" smtClean="0"/>
              <a:t>Дигитална </a:t>
            </a:r>
            <a:r>
              <a:rPr lang="ru-RU" b="1" dirty="0"/>
              <a:t>компетенција </a:t>
            </a:r>
            <a:r>
              <a:rPr lang="ru-RU" b="1" dirty="0" smtClean="0"/>
              <a:t> </a:t>
            </a:r>
            <a:r>
              <a:rPr lang="ru-RU" b="1" dirty="0"/>
              <a:t>Решавање проблема </a:t>
            </a:r>
            <a:endParaRPr lang="ru-RU" b="1" dirty="0" smtClean="0"/>
          </a:p>
          <a:p>
            <a:r>
              <a:rPr lang="ru-RU" b="1" dirty="0" smtClean="0"/>
              <a:t>Сарадња </a:t>
            </a:r>
          </a:p>
          <a:p>
            <a:r>
              <a:rPr lang="ru-RU" b="1" dirty="0" smtClean="0"/>
              <a:t>Одговорно </a:t>
            </a:r>
            <a:r>
              <a:rPr lang="ru-RU" b="1" dirty="0"/>
              <a:t>учешће у демократском друштву </a:t>
            </a:r>
            <a:endParaRPr lang="ru-RU" b="1" dirty="0" smtClean="0"/>
          </a:p>
          <a:p>
            <a:r>
              <a:rPr lang="ru-RU" b="1" dirty="0" smtClean="0"/>
              <a:t>Естетичка </a:t>
            </a:r>
            <a:r>
              <a:rPr lang="ru-RU" b="1" dirty="0"/>
              <a:t>компетенција </a:t>
            </a:r>
            <a:r>
              <a:rPr lang="ru-RU" b="1" dirty="0" smtClean="0"/>
              <a:t> </a:t>
            </a:r>
            <a:r>
              <a:rPr lang="ru-RU" b="1" dirty="0"/>
              <a:t>Предузимљивост и оријентација ка предузетништву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5389" y="2060848"/>
            <a:ext cx="4041775" cy="2841179"/>
          </a:xfrm>
        </p:spPr>
        <p:txBody>
          <a:bodyPr>
            <a:normAutofit fontScale="92500" lnSpcReduction="20000"/>
          </a:bodyPr>
          <a:lstStyle/>
          <a:p>
            <a:r>
              <a:rPr lang="sr-Cyrl-RS" b="1" dirty="0" smtClean="0"/>
              <a:t>Историја </a:t>
            </a:r>
          </a:p>
          <a:p>
            <a:r>
              <a:rPr lang="sr-Cyrl-RS" b="1" dirty="0" smtClean="0"/>
              <a:t>Информатика и рачунарство</a:t>
            </a:r>
          </a:p>
          <a:p>
            <a:r>
              <a:rPr lang="sr-Cyrl-RS" b="1" dirty="0" smtClean="0"/>
              <a:t>Ликовна култура</a:t>
            </a:r>
          </a:p>
          <a:p>
            <a:r>
              <a:rPr lang="sr-Cyrl-RS" b="1" dirty="0" smtClean="0"/>
              <a:t>Математика</a:t>
            </a:r>
          </a:p>
          <a:p>
            <a:r>
              <a:rPr lang="sr-Cyrl-RS" b="1" dirty="0" smtClean="0"/>
              <a:t>Енглески језик</a:t>
            </a:r>
          </a:p>
          <a:p>
            <a:r>
              <a:rPr lang="sr-Cyrl-RS" b="1" dirty="0" smtClean="0"/>
              <a:t>Техничко и информатичко образовање</a:t>
            </a:r>
            <a:endParaRPr lang="en-US" b="1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67544" y="138129"/>
            <a:ext cx="8329620" cy="9361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265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Ресурси за рад: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sr-Cyrl-RS" sz="1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Интернет, </a:t>
            </a:r>
            <a:endParaRPr lang="sr-Cyrl-RS" sz="18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sr-Cyrl-RS" sz="1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програми </a:t>
            </a:r>
            <a:r>
              <a:rPr lang="sr-Cyrl-RS" sz="1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за обраду видеа, </a:t>
            </a:r>
            <a:endParaRPr lang="sr-Cyrl-RS" sz="18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sr-Cyrl-RS" sz="1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Јутјуб </a:t>
            </a:r>
            <a:r>
              <a:rPr lang="sr-Cyrl-RS" sz="1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канал, </a:t>
            </a:r>
            <a:endParaRPr lang="sr-Cyrl-RS" sz="18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sr-Cyrl-RS" sz="1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апликације </a:t>
            </a:r>
            <a:r>
              <a:rPr lang="sr-Cyrl-RS" sz="1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за обраду фотографија и слика, </a:t>
            </a:r>
            <a:endParaRPr lang="sr-Cyrl-RS" sz="18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sr-Cyrl-RS" sz="1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програми </a:t>
            </a:r>
            <a:r>
              <a:rPr lang="sr-Cyrl-RS" sz="1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за креирање стрипа, </a:t>
            </a:r>
            <a:endParaRPr lang="sr-Cyrl-RS" sz="18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sr-Cyrl-RS" sz="1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Џи мејл,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sr-Cyrl-RS" sz="1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Ворд,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sr-Cyrl-RS" sz="1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ППТ,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sr-Cyrl-RS" sz="1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Вордпрес</a:t>
            </a:r>
            <a:r>
              <a:rPr lang="sr-Cyrl-RS" sz="1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,  </a:t>
            </a:r>
            <a:endParaRPr lang="sr-Cyrl-RS" sz="18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sr-Cyrl-RS" sz="1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Гугл-учионица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sr-Cyrl-RS" sz="1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Гугл-диск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sr-Cyrl-RS" sz="1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Викс-сајт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2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008" y="260648"/>
            <a:ext cx="4040188" cy="750887"/>
          </a:xfrm>
        </p:spPr>
        <p:txBody>
          <a:bodyPr vert="horz">
            <a:normAutofit/>
          </a:bodyPr>
          <a:lstStyle/>
          <a:p>
            <a:r>
              <a:rPr lang="sr-Cyrl-RS" sz="1800" b="1" dirty="0" smtClean="0">
                <a:solidFill>
                  <a:srgbClr val="FF0000"/>
                </a:solidFill>
              </a:rPr>
              <a:t>Планиран начин вредновања радова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23528" y="260648"/>
            <a:ext cx="4041775" cy="792088"/>
          </a:xfrm>
        </p:spPr>
        <p:txBody>
          <a:bodyPr vert="horz">
            <a:normAutofit/>
          </a:bodyPr>
          <a:lstStyle/>
          <a:p>
            <a:r>
              <a:rPr lang="sr-Cyrl-RS" sz="2000" b="1" dirty="0" smtClean="0">
                <a:solidFill>
                  <a:srgbClr val="FF0000"/>
                </a:solidFill>
              </a:rPr>
              <a:t>Фазе пројекта: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716016" y="1124744"/>
            <a:ext cx="4040188" cy="5256584"/>
          </a:xfrm>
        </p:spPr>
        <p:txBody>
          <a:bodyPr>
            <a:normAutofit fontScale="85000" lnSpcReduction="20000"/>
          </a:bodyPr>
          <a:lstStyle/>
          <a:p>
            <a:pPr fontAlgn="t"/>
            <a:r>
              <a:rPr lang="sr-Cyrl-RS" dirty="0" smtClean="0">
                <a:latin typeface="Arial" pitchFamily="34" charset="0"/>
                <a:cs typeface="Arial" pitchFamily="34" charset="0"/>
              </a:rPr>
              <a:t>Ученици утврђују основне стандарде квалитета радова на основу сопственог искуства и знања. </a:t>
            </a:r>
          </a:p>
          <a:p>
            <a:pPr fontAlgn="t"/>
            <a:r>
              <a:rPr lang="sr-Cyrl-RS" dirty="0" smtClean="0">
                <a:latin typeface="Arial" pitchFamily="34" charset="0"/>
                <a:cs typeface="Arial" pitchFamily="34" charset="0"/>
              </a:rPr>
              <a:t>Процењују квалитет задатака.</a:t>
            </a:r>
          </a:p>
          <a:p>
            <a:pPr fontAlgn="t"/>
            <a:r>
              <a:rPr lang="sr-Cyrl-RS" dirty="0" smtClean="0">
                <a:latin typeface="Arial" pitchFamily="34" charset="0"/>
                <a:cs typeface="Arial" pitchFamily="34" charset="0"/>
              </a:rPr>
              <a:t>Истичу предности и квалитет појединачних радова</a:t>
            </a:r>
          </a:p>
          <a:p>
            <a:pPr fontAlgn="t"/>
            <a:r>
              <a:rPr lang="sr-Cyrl-RS" dirty="0" smtClean="0">
                <a:latin typeface="Arial" pitchFamily="34" charset="0"/>
                <a:cs typeface="Arial" pitchFamily="34" charset="0"/>
              </a:rPr>
              <a:t>Уочавају и уважавају уложен труд и сарадњу у оквиру групе у процесу рада.</a:t>
            </a:r>
          </a:p>
          <a:p>
            <a:pPr fontAlgn="t"/>
            <a:r>
              <a:rPr lang="sr-Cyrl-CS" dirty="0" smtClean="0">
                <a:latin typeface="Arial" pitchFamily="34" charset="0"/>
                <a:cs typeface="Arial" pitchFamily="34" charset="0"/>
              </a:rPr>
              <a:t>Вреднују поруку коју својим радовима ученици шаљу.</a:t>
            </a:r>
          </a:p>
          <a:p>
            <a:pPr fontAlgn="t"/>
            <a:r>
              <a:rPr lang="sr-Cyrl-CS" dirty="0" smtClean="0">
                <a:latin typeface="Arial" pitchFamily="34" charset="0"/>
                <a:cs typeface="Arial" pitchFamily="34" charset="0"/>
              </a:rPr>
              <a:t>Креирају 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видео-записе којим 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евалуирају своје разумевање  романа и особина његових ликова 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Викс-сајт „Том као ја“.</a:t>
            </a:r>
            <a:endParaRPr lang="sr-Cyrl-C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1520" y="980728"/>
            <a:ext cx="4041775" cy="5760640"/>
          </a:xfrm>
        </p:spPr>
        <p:txBody>
          <a:bodyPr>
            <a:normAutofit fontScale="62500" lnSpcReduction="20000"/>
          </a:bodyPr>
          <a:lstStyle/>
          <a:p>
            <a:endParaRPr lang="sr-Cyrl-RS" dirty="0" smtClean="0"/>
          </a:p>
          <a:p>
            <a:r>
              <a:rPr lang="sr-Cyrl-RS" sz="2900" b="1" dirty="0" smtClean="0">
                <a:latin typeface="Arial" pitchFamily="34" charset="0"/>
                <a:cs typeface="Arial" pitchFamily="34" charset="0"/>
              </a:rPr>
              <a:t>Ученици: </a:t>
            </a:r>
          </a:p>
          <a:p>
            <a:r>
              <a:rPr lang="sr-Cyrl-RS" sz="2900" b="1" dirty="0" smtClean="0">
                <a:latin typeface="Arial" pitchFamily="34" charset="0"/>
                <a:cs typeface="Arial" pitchFamily="34" charset="0"/>
              </a:rPr>
              <a:t>Избор  </a:t>
            </a:r>
            <a:r>
              <a:rPr lang="sr-Cyrl-RS" sz="2900" b="1" dirty="0" smtClean="0">
                <a:latin typeface="Arial" pitchFamily="34" charset="0"/>
                <a:cs typeface="Arial" pitchFamily="34" charset="0"/>
              </a:rPr>
              <a:t>одломка текста за </a:t>
            </a:r>
            <a:r>
              <a:rPr lang="sr-Cyrl-RS" sz="2900" b="1" dirty="0" smtClean="0">
                <a:latin typeface="Arial" pitchFamily="34" charset="0"/>
                <a:cs typeface="Arial" pitchFamily="34" charset="0"/>
              </a:rPr>
              <a:t>драматизацију</a:t>
            </a:r>
          </a:p>
          <a:p>
            <a:r>
              <a:rPr lang="sr-Cyrl-RS" sz="2900" b="1" dirty="0" smtClean="0">
                <a:latin typeface="Arial" pitchFamily="34" charset="0"/>
                <a:cs typeface="Arial" pitchFamily="34" charset="0"/>
              </a:rPr>
              <a:t>Писање сценарија.</a:t>
            </a:r>
          </a:p>
          <a:p>
            <a:r>
              <a:rPr lang="sr-Cyrl-RS" sz="2900" b="1" dirty="0" smtClean="0">
                <a:latin typeface="Arial" pitchFamily="34" charset="0"/>
                <a:cs typeface="Arial" pitchFamily="34" charset="0"/>
              </a:rPr>
              <a:t>Организују снимање</a:t>
            </a:r>
            <a:endParaRPr lang="sr-Cyrl-RS" sz="2900" b="1" dirty="0" smtClean="0">
              <a:latin typeface="Arial" pitchFamily="34" charset="0"/>
              <a:cs typeface="Arial" pitchFamily="34" charset="0"/>
            </a:endParaRPr>
          </a:p>
          <a:p>
            <a:r>
              <a:rPr lang="sr-Cyrl-RS" sz="2900" b="1" dirty="0" smtClean="0">
                <a:latin typeface="Arial" pitchFamily="34" charset="0"/>
                <a:cs typeface="Arial" pitchFamily="34" charset="0"/>
              </a:rPr>
              <a:t>Избор најбољег средства за уметнички и драмски приказ</a:t>
            </a:r>
          </a:p>
          <a:p>
            <a:r>
              <a:rPr lang="sr-Cyrl-RS" sz="2900" b="1" dirty="0" smtClean="0">
                <a:latin typeface="Arial" pitchFamily="34" charset="0"/>
                <a:cs typeface="Arial" pitchFamily="34" charset="0"/>
              </a:rPr>
              <a:t>Креирају костиме из прошлости у </a:t>
            </a:r>
            <a:r>
              <a:rPr lang="sr-Cyrl-RS" sz="2900" b="1" dirty="0" smtClean="0">
                <a:latin typeface="Arial" pitchFamily="34" charset="0"/>
                <a:cs typeface="Arial" pitchFamily="34" charset="0"/>
              </a:rPr>
              <a:t>видео-       -записима </a:t>
            </a:r>
            <a:r>
              <a:rPr lang="sr-Cyrl-RS" sz="2900" b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sr-Cyrl-RS" sz="2900" b="1" dirty="0" smtClean="0">
                <a:latin typeface="Arial" pitchFamily="34" charset="0"/>
                <a:cs typeface="Arial" pitchFamily="34" charset="0"/>
              </a:rPr>
              <a:t>стриповима, праве луткице, лутке, папирне фигуре, фигуре од пластелина. </a:t>
            </a:r>
            <a:endParaRPr lang="sr-Cyrl-RS" sz="2900" b="1" dirty="0" smtClean="0">
              <a:latin typeface="Arial" pitchFamily="34" charset="0"/>
              <a:cs typeface="Arial" pitchFamily="34" charset="0"/>
            </a:endParaRPr>
          </a:p>
          <a:p>
            <a:r>
              <a:rPr lang="sr-Cyrl-RS" sz="2900" b="1" dirty="0" smtClean="0">
                <a:latin typeface="Arial" pitchFamily="34" charset="0"/>
                <a:cs typeface="Arial" pitchFamily="34" charset="0"/>
              </a:rPr>
              <a:t>Снимају </a:t>
            </a:r>
            <a:r>
              <a:rPr lang="sr-Cyrl-RS" sz="2900" b="1" dirty="0" smtClean="0">
                <a:latin typeface="Arial" pitchFamily="34" charset="0"/>
                <a:cs typeface="Arial" pitchFamily="34" charset="0"/>
              </a:rPr>
              <a:t>видео-записе, анимирају своје ликове..</a:t>
            </a:r>
            <a:endParaRPr lang="sr-Cyrl-RS" sz="2900" b="1" dirty="0" smtClean="0">
              <a:latin typeface="Arial" pitchFamily="34" charset="0"/>
              <a:cs typeface="Arial" pitchFamily="34" charset="0"/>
            </a:endParaRPr>
          </a:p>
          <a:p>
            <a:r>
              <a:rPr lang="sr-Cyrl-RS" sz="2900" b="1" dirty="0" smtClean="0">
                <a:latin typeface="Arial" pitchFamily="34" charset="0"/>
                <a:cs typeface="Arial" pitchFamily="34" charset="0"/>
              </a:rPr>
              <a:t>Обрађују видео-записа, </a:t>
            </a:r>
            <a:r>
              <a:rPr lang="sr-Cyrl-RS" sz="2900" b="1" dirty="0" smtClean="0">
                <a:latin typeface="Arial" pitchFamily="34" charset="0"/>
                <a:cs typeface="Arial" pitchFamily="34" charset="0"/>
              </a:rPr>
              <a:t>слике, стрипове</a:t>
            </a:r>
            <a:r>
              <a:rPr lang="sr-Cyrl-RS" sz="2900" b="1" dirty="0" smtClean="0">
                <a:latin typeface="Arial" pitchFamily="34" charset="0"/>
                <a:cs typeface="Arial" pitchFamily="34" charset="0"/>
              </a:rPr>
              <a:t>, анимирају ликове, </a:t>
            </a:r>
            <a:endParaRPr lang="sr-Cyrl-RS" sz="2900" b="1" dirty="0" smtClean="0">
              <a:latin typeface="Arial" pitchFamily="34" charset="0"/>
              <a:cs typeface="Arial" pitchFamily="34" charset="0"/>
            </a:endParaRPr>
          </a:p>
          <a:p>
            <a:r>
              <a:rPr lang="sr-Cyrl-RS" sz="2900" b="1" dirty="0" smtClean="0">
                <a:latin typeface="Arial" pitchFamily="34" charset="0"/>
                <a:cs typeface="Arial" pitchFamily="34" charset="0"/>
              </a:rPr>
              <a:t>Снимају евалуацију</a:t>
            </a:r>
          </a:p>
          <a:p>
            <a:r>
              <a:rPr lang="sr-Cyrl-RS" sz="2900" b="1" dirty="0" smtClean="0">
                <a:latin typeface="Arial" pitchFamily="34" charset="0"/>
                <a:cs typeface="Arial" pitchFamily="34" charset="0"/>
              </a:rPr>
              <a:t>Попуњавају Гугл-анкету</a:t>
            </a:r>
            <a:r>
              <a:rPr lang="sr-Cyrl-R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20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Евалуација </a:t>
            </a:r>
            <a:br>
              <a:rPr lang="sr-Cyrl-RS" dirty="0" smtClean="0"/>
            </a:br>
            <a:r>
              <a:rPr lang="sr-Cyrl-RS" dirty="0" smtClean="0"/>
              <a:t>наставника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r-Cyrl-RS" dirty="0" smtClean="0"/>
              <a:t>Евалуација ученика</a:t>
            </a:r>
          </a:p>
          <a:p>
            <a:r>
              <a:rPr lang="sr-Cyrl-RS" dirty="0" smtClean="0">
                <a:hlinkClick r:id="rId3"/>
              </a:rPr>
              <a:t>Гугл-упитник</a:t>
            </a:r>
            <a:endParaRPr lang="sr-Cyrl-RS" dirty="0" smtClean="0"/>
          </a:p>
          <a:p>
            <a:r>
              <a:rPr lang="sr-Cyrl-RS" dirty="0" smtClean="0">
                <a:hlinkClick r:id="rId4"/>
              </a:rPr>
              <a:t>Видео-записи на Викс-сајту</a:t>
            </a:r>
            <a:endParaRPr lang="sr-Cyrl-RS" dirty="0" smtClean="0"/>
          </a:p>
          <a:p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59656894"/>
              </p:ext>
            </p:extLst>
          </p:nvPr>
        </p:nvGraphicFramePr>
        <p:xfrm>
          <a:off x="827583" y="2060848"/>
          <a:ext cx="1792199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showAsIcon="1" r:id="rId5" imgW="914400" imgH="771480" progId="AcroExch.Document.DC">
                  <p:embed/>
                </p:oleObj>
              </mc:Choice>
              <mc:Fallback>
                <p:oleObj name="Acrobat Document" showAsIcon="1" r:id="rId5" imgW="914400" imgH="7714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7583" y="2060848"/>
                        <a:ext cx="1792199" cy="1512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41121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186</TotalTime>
  <Words>676</Words>
  <Application>Microsoft Office PowerPoint</Application>
  <PresentationFormat>On-screen Show (4:3)</PresentationFormat>
  <Paragraphs>118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Verve</vt:lpstr>
      <vt:lpstr>Adobe Acrobat Document</vt:lpstr>
      <vt:lpstr>ТОМ КАО ЈА </vt:lpstr>
      <vt:lpstr>Основни циљ пројекта: </vt:lpstr>
      <vt:lpstr>Специфичан циљ пројекта одређен условима (пандемија): </vt:lpstr>
      <vt:lpstr>:</vt:lpstr>
      <vt:lpstr>PowerPoint Presentation</vt:lpstr>
      <vt:lpstr>PowerPoint Presentation</vt:lpstr>
      <vt:lpstr>Ресурси за рад:</vt:lpstr>
      <vt:lpstr>PowerPoint Presentation</vt:lpstr>
      <vt:lpstr>Евалуација  наставника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Том сојер за сва времена</dc:title>
  <dc:creator>Acer</dc:creator>
  <cp:lastModifiedBy>Acer</cp:lastModifiedBy>
  <cp:revision>20</cp:revision>
  <dcterms:created xsi:type="dcterms:W3CDTF">2020-05-18T19:38:36Z</dcterms:created>
  <dcterms:modified xsi:type="dcterms:W3CDTF">2020-05-27T12:42:45Z</dcterms:modified>
</cp:coreProperties>
</file>